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37"/>
  </p:notesMasterIdLst>
  <p:handoutMasterIdLst>
    <p:handoutMasterId r:id="rId38"/>
  </p:handoutMasterIdLst>
  <p:sldIdLst>
    <p:sldId id="256" r:id="rId5"/>
    <p:sldId id="266" r:id="rId6"/>
    <p:sldId id="271" r:id="rId7"/>
    <p:sldId id="424" r:id="rId8"/>
    <p:sldId id="405" r:id="rId9"/>
    <p:sldId id="412" r:id="rId10"/>
    <p:sldId id="299" r:id="rId11"/>
    <p:sldId id="409" r:id="rId12"/>
    <p:sldId id="419" r:id="rId13"/>
    <p:sldId id="305" r:id="rId14"/>
    <p:sldId id="410" r:id="rId15"/>
    <p:sldId id="413" r:id="rId16"/>
    <p:sldId id="422" r:id="rId17"/>
    <p:sldId id="421" r:id="rId18"/>
    <p:sldId id="414" r:id="rId19"/>
    <p:sldId id="423" r:id="rId20"/>
    <p:sldId id="415" r:id="rId21"/>
    <p:sldId id="425" r:id="rId22"/>
    <p:sldId id="407" r:id="rId23"/>
    <p:sldId id="406" r:id="rId24"/>
    <p:sldId id="359" r:id="rId25"/>
    <p:sldId id="379" r:id="rId26"/>
    <p:sldId id="416" r:id="rId27"/>
    <p:sldId id="420" r:id="rId28"/>
    <p:sldId id="257" r:id="rId29"/>
    <p:sldId id="417" r:id="rId30"/>
    <p:sldId id="418" r:id="rId31"/>
    <p:sldId id="258" r:id="rId32"/>
    <p:sldId id="259" r:id="rId33"/>
    <p:sldId id="260" r:id="rId34"/>
    <p:sldId id="261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598" autoAdjust="0"/>
  </p:normalViewPr>
  <p:slideViewPr>
    <p:cSldViewPr snapToGrid="0">
      <p:cViewPr varScale="1">
        <p:scale>
          <a:sx n="83" d="100"/>
          <a:sy n="83" d="100"/>
        </p:scale>
        <p:origin x="917" y="67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12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8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44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4A57F-BC64-4843-8550-3F8928FC9D3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65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62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78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84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77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73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39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60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B540-4619-8651-E915-6458FC1B1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6985C-D78E-D72A-83D1-F413EE80A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7A473-8433-82AA-AB6D-0B49F0A3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13A3-7427-4A9A-9B2A-23B005FA5F48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9A3D4-73B3-D1EA-C04D-CB2E602BC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C895-264C-AE36-2905-926D6C3C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8242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1FB-2756-492F-E1AA-44071DDE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997B1-FAEE-8852-D6F7-116576A41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959E3-E687-A679-340F-52ECD3E2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13A3-7427-4A9A-9B2A-23B005FA5F48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B4E6D-8F87-FE18-8722-FF75202F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AEC50-8328-648B-10C1-486649A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388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CA50D-8C14-9792-4ECE-4068CC441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5AC08-193C-98A8-6A29-82042D233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782E-EF6F-51EE-6A67-83A65BC2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13A3-7427-4A9A-9B2A-23B005FA5F48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0B24-BAFB-8A0B-9364-D4AE2E5E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9260C-CB4D-4D42-1FF6-8F6EE964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9190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E82334DA-681A-46EF-9A56-7F4C6ABE7E6A}" type="datetime1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3/15/2024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56778503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fld id="{C7049658-B31A-4F62-9996-2FC707C5F2CD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379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8891277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fld id="{07B0C15C-146D-42C9-B24A-389A27E5FC3F}" type="datetime1">
              <a:rPr lang="en-US" smtClean="0">
                <a:solidFill>
                  <a:schemeClr val="tx2"/>
                </a:solidFill>
              </a:rPr>
              <a:pPr/>
              <a:t>3/15/2024</a:t>
            </a:fld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04084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3/15/2024</a:t>
            </a:fld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72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fld id="{F6852FE2-76E6-44F3-971E-3B1E6B948E41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9191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FFB-292E-D682-3907-215B64A9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1324D-0F5C-59F5-7AE6-2C17498F4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87EA-558B-8AC8-FE75-9CF7F8C6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13A3-7427-4A9A-9B2A-23B005FA5F48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0B789-A312-2B78-299D-F294C007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DB4C0-2005-9E91-EEF6-A4035253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9884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F0EE079C-10D4-4C0C-8F48-80E716100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9143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EF9D7489-BAB3-49B7-B83B-9F6131DC9D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446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BC0EEF5C-B219-4286-B517-426EDF4EAF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7749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66462103-08B6-4C6F-88CC-03FF546261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2052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78BA700-11E2-4D8A-A0C6-7CE3C00EC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143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F5914669-6EB5-485E-AB8B-3A2E4F1718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143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59BCC58C-2434-490A-8749-D8311B9025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446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8FD90DAF-BAFA-4B9E-A682-AD69AEC3A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446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E3B0A9D-DD75-43E3-A689-283E65DF3F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749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A0EDFB3-D33B-471A-B50B-93FB685241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749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39A96C54-26D5-4B10-A345-F6C034F2E7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052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4316B0AE-245F-4164-BF74-B514BA424C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052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2546992-DEFF-4765-9FB8-C2ACF446503A}" type="datetime1">
              <a:rPr lang="en-US" smtClean="0"/>
              <a:pPr/>
              <a:t>3/15/2024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00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7178-437B-FBD3-794E-51A65F9F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EFB75-439D-E916-41C3-12E552024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ED702-59AB-A5BA-2523-501F9D5A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13A3-7427-4A9A-9B2A-23B005FA5F48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E248C-FD66-1A05-D9D5-3EA645074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F4874-6105-A3DB-AD2C-4270AE69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0589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A9BA-9F3D-DAAA-34CE-A2126F6F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C1F78-EB32-4268-EC9D-59E31AF03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9550F-5C56-C949-DB0D-DA2CBD990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C0B5C-7954-128D-75C7-A34D5E825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13A3-7427-4A9A-9B2A-23B005FA5F48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E96C6-3C6E-333E-54FA-25240CBE6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9900B-7001-886D-769C-99266518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0252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BC36-7D0E-DCCF-8D29-1F12C8606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641D7-851F-DE1E-2543-F6CDE5BD0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9C5F4-F3BF-7ADA-5945-423935010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46C25-9F9F-9FD0-8722-EB3E41907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ECC6F-D792-871C-477F-177CF3B02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C71AF8-0B40-4E70-8102-79BB3B27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13A3-7427-4A9A-9B2A-23B005FA5F48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FB073-2FA3-F5F7-281E-9D6E3127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3D577-BCC2-B0B1-26F6-4574918F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3321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8EA4-1A55-3581-6C53-2E69AB07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44CCC-3FB2-E2F8-1E3A-FF05641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13A3-7427-4A9A-9B2A-23B005FA5F48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D4D4B-2DE3-1652-9FED-426683DE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3B4A7-1BE5-85C2-D946-87D52512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7914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72CDB5-B52C-791D-F292-67F14BE92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A9DD-D575-4CB1-89FB-9AC75713FE2C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9A768-A9A5-C63D-11D7-9D8ED7F6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249FE-5992-EFF0-0C5B-8CEA9C6A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0E54-F0CB-4639-A3DA-88B431A7CE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4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B97A-01BF-C52B-E692-F9155239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F173D-3B23-48C9-06B3-17EB635E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F9EF6-6F15-6C55-82C5-2B3EC8D85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089EB-3660-7C22-8537-D90AA8524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13A3-7427-4A9A-9B2A-23B005FA5F48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D3DDE-5C6D-AC5A-47FD-C5523E22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793B5-0F7D-EC42-8571-796EDDBE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1573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C115-9D07-15D5-2485-81076E6C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7BA91B-EED8-85B3-EC36-502938DDD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2C29F-F02C-DB7F-CD76-5F23B6D2F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EE8E7-0497-5B2F-81C3-CF2D9377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13A3-7427-4A9A-9B2A-23B005FA5F48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F6700-E017-D1F0-EB90-6D828A76B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AF9A0-85C9-C3DF-4127-E8B6A62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6348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B23F6-13A2-C70A-237C-A155217F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118BD-4ACA-DF4E-A9C6-5FF566982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E1B62-A961-47AF-A7D5-4A9DF4FB2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613A3-7427-4A9A-9B2A-23B005FA5F48}" type="datetime1">
              <a:rPr lang="en-US" smtClean="0"/>
              <a:t>3/15/2024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79E8A-6D3C-6B3A-FA86-ECF5AE813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77C7-2278-680E-6942-F4F9C185C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9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1" r:id="rId14"/>
    <p:sldLayoutId id="2147483692" r:id="rId15"/>
    <p:sldLayoutId id="2147483693" r:id="rId16"/>
    <p:sldLayoutId id="2147483696" r:id="rId17"/>
    <p:sldLayoutId id="2147483665" r:id="rId18"/>
    <p:sldLayoutId id="2147483666" r:id="rId19"/>
    <p:sldLayoutId id="2147483668" r:id="rId20"/>
    <p:sldLayoutId id="2147483673" r:id="rId21"/>
    <p:sldLayoutId id="214748369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>
                <a:solidFill>
                  <a:schemeClr val="tx1"/>
                </a:solidFill>
              </a:rPr>
              <a:t>V2V</a:t>
            </a:r>
          </a:p>
        </p:txBody>
      </p:sp>
      <p:pic>
        <p:nvPicPr>
          <p:cNvPr id="2050" name="Picture 2" descr="What Is V2V?">
            <a:extLst>
              <a:ext uri="{FF2B5EF4-FFF2-40B4-BE49-F238E27FC236}">
                <a16:creationId xmlns:a16="http://schemas.microsoft.com/office/drawing/2014/main" id="{982CD36A-F5B7-1F29-1773-D5B1F2E8B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5" b="10638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4" y="4777739"/>
            <a:ext cx="6897626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El-Sayed Shalaby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18" name="Picture 17" descr="A diagram of a car&#10;&#10;Description automatically generated">
            <a:extLst>
              <a:ext uri="{FF2B5EF4-FFF2-40B4-BE49-F238E27FC236}">
                <a16:creationId xmlns:a16="http://schemas.microsoft.com/office/drawing/2014/main" id="{D0C50838-75AF-BE4C-D217-DE7C45E44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97" y="643466"/>
            <a:ext cx="3146337" cy="5568739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039" name="Date Placeholder 9">
            <a:extLst>
              <a:ext uri="{FF2B5EF4-FFF2-40B4-BE49-F238E27FC236}">
                <a16:creationId xmlns:a16="http://schemas.microsoft.com/office/drawing/2014/main" id="{766358D8-9296-7E8D-F15B-4D8332CB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DD9E41B7-A2DB-4285-A7A5-A1084718EB55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3/15/2024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90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Flowchart: Document 104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F5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7058EA01-35FC-2D27-EDBD-DE73D1A5F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372177"/>
            <a:ext cx="7765116" cy="4634175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039" name="Date Placeholder 9">
            <a:extLst>
              <a:ext uri="{FF2B5EF4-FFF2-40B4-BE49-F238E27FC236}">
                <a16:creationId xmlns:a16="http://schemas.microsoft.com/office/drawing/2014/main" id="{766358D8-9296-7E8D-F15B-4D8332CB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7083" y="6356350"/>
            <a:ext cx="255679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DD9E41B7-A2DB-4285-A7A5-A1084718EB55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3/15/2024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 smtClean="0"/>
              <a:pPr algn="l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3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Layered architecture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B7886DF7-FA3D-4AD1-AEC1-578EA3AC8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/>
          </a:p>
        </p:txBody>
      </p:sp>
      <p:pic>
        <p:nvPicPr>
          <p:cNvPr id="6146" name="Picture 2" descr="How V2V and V2X Technology Could Change the Auto World">
            <a:extLst>
              <a:ext uri="{FF2B5EF4-FFF2-40B4-BE49-F238E27FC236}">
                <a16:creationId xmlns:a16="http://schemas.microsoft.com/office/drawing/2014/main" id="{0119D558-E0A7-3C2B-97A4-2E97B1B89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r="3234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42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84515-606D-482E-83DF-278F55A2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Layered architecture 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عنصر نائب للمحتوى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85" y="1880219"/>
            <a:ext cx="8359864" cy="4038950"/>
          </a:xfrm>
        </p:spPr>
      </p:pic>
    </p:spTree>
    <p:extLst>
      <p:ext uri="{BB962C8B-B14F-4D97-AF65-F5344CB8AC3E}">
        <p14:creationId xmlns:p14="http://schemas.microsoft.com/office/powerpoint/2010/main" val="392447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96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451A1-181B-4185-9F0E-2DE3095B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V-Model</a:t>
            </a:r>
          </a:p>
        </p:txBody>
      </p:sp>
      <p:pic>
        <p:nvPicPr>
          <p:cNvPr id="1026" name="Picture 2" descr="What is V-model and W-model in Software Testing">
            <a:extLst>
              <a:ext uri="{FF2B5EF4-FFF2-40B4-BE49-F238E27FC236}">
                <a16:creationId xmlns:a16="http://schemas.microsoft.com/office/drawing/2014/main" id="{3FC17535-200D-4FF2-9D96-2AC0610797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082156"/>
            <a:ext cx="7188199" cy="469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94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WIFI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B7886DF7-FA3D-4AD1-AEC1-578EA3AC8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/>
          </a:p>
        </p:txBody>
      </p:sp>
      <p:pic>
        <p:nvPicPr>
          <p:cNvPr id="6146" name="Picture 2" descr="How V2V and V2X Technology Could Change the Auto World">
            <a:extLst>
              <a:ext uri="{FF2B5EF4-FFF2-40B4-BE49-F238E27FC236}">
                <a16:creationId xmlns:a16="http://schemas.microsoft.com/office/drawing/2014/main" id="{0119D558-E0A7-3C2B-97A4-2E97B1B89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r="3234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8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3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7656C-9B1C-44EB-89BA-5DA51768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H.W Circuit</a:t>
            </a:r>
          </a:p>
        </p:txBody>
      </p:sp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230442F-59E8-4395-8184-1D43B62BF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3705" y="961812"/>
            <a:ext cx="677798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16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ULTRASONIC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B7886DF7-FA3D-4AD1-AEC1-578EA3AC8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/>
          </a:p>
        </p:txBody>
      </p:sp>
      <p:pic>
        <p:nvPicPr>
          <p:cNvPr id="6146" name="Picture 2" descr="How V2V and V2X Technology Could Change the Auto World">
            <a:extLst>
              <a:ext uri="{FF2B5EF4-FFF2-40B4-BE49-F238E27FC236}">
                <a16:creationId xmlns:a16="http://schemas.microsoft.com/office/drawing/2014/main" id="{0119D558-E0A7-3C2B-97A4-2E97B1B89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r="3234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16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/>
          <p:cNvSpPr/>
          <p:nvPr/>
        </p:nvSpPr>
        <p:spPr>
          <a:xfrm>
            <a:off x="2438400" y="3256121"/>
            <a:ext cx="487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JhengHei Light" panose="020B0304030504040204" pitchFamily="34" charset="-120"/>
                <a:cs typeface="Times New Roman" panose="02020603050405020304" pitchFamily="18" charset="0"/>
                <a:sym typeface="Lustria"/>
              </a:rPr>
              <a:t>Features</a:t>
            </a:r>
            <a:endParaRPr lang="en-US" sz="4000" dirty="0"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676400"/>
            <a:ext cx="3985336" cy="28194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533400" y="1752600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Ultrasonic sensor is an instrument that measures the distance to an object using ultrasonic sound waves. An ultrasonic sensor uses a transducer to send and receive ultrasonic pulses that relay back information about an object's proximity</a:t>
            </a:r>
          </a:p>
        </p:txBody>
      </p:sp>
      <p:sp>
        <p:nvSpPr>
          <p:cNvPr id="5" name="مربع نص 4"/>
          <p:cNvSpPr txBox="1"/>
          <p:nvPr/>
        </p:nvSpPr>
        <p:spPr>
          <a:xfrm>
            <a:off x="550606" y="41910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Supply voltage +5Vdc</a:t>
            </a:r>
          </a:p>
          <a:p>
            <a:r>
              <a:rPr lang="en-US" dirty="0">
                <a:solidFill>
                  <a:schemeClr val="accent4"/>
                </a:solidFill>
              </a:rPr>
              <a:t>Supply Current 10mA</a:t>
            </a:r>
          </a:p>
          <a:p>
            <a:r>
              <a:rPr lang="en-US" dirty="0">
                <a:solidFill>
                  <a:schemeClr val="accent4"/>
                </a:solidFill>
              </a:rPr>
              <a:t>Measurement distance Range from </a:t>
            </a:r>
            <a:r>
              <a:rPr lang="en-US" u="sng" dirty="0">
                <a:solidFill>
                  <a:schemeClr val="accent4"/>
                </a:solidFill>
              </a:rPr>
              <a:t>2cm to 400cm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13" name="مستطيل 12"/>
          <p:cNvSpPr/>
          <p:nvPr/>
        </p:nvSpPr>
        <p:spPr>
          <a:xfrm>
            <a:off x="3505200" y="457200"/>
            <a:ext cx="487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JhengHei Light" panose="020B0304030504040204" pitchFamily="34" charset="-120"/>
                <a:cs typeface="Times New Roman" panose="02020603050405020304" pitchFamily="18" charset="0"/>
                <a:sym typeface="Lustria"/>
              </a:rPr>
              <a:t>Ultrasonic Sensor</a:t>
            </a:r>
            <a:endParaRPr lang="en-US"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11880696" y="646460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5</a:t>
            </a:r>
            <a:endParaRPr lang="en-US" dirty="0"/>
          </a:p>
        </p:txBody>
      </p:sp>
      <p:sp>
        <p:nvSpPr>
          <p:cNvPr id="9" name="مستطيل 8"/>
          <p:cNvSpPr/>
          <p:nvPr/>
        </p:nvSpPr>
        <p:spPr>
          <a:xfrm>
            <a:off x="3505200" y="457200"/>
            <a:ext cx="487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JhengHei Light" panose="020B0304030504040204" pitchFamily="34" charset="-120"/>
                <a:cs typeface="Times New Roman" panose="02020603050405020304" pitchFamily="18" charset="0"/>
                <a:sym typeface="Lustria"/>
              </a:rPr>
              <a:t>Testing</a:t>
            </a:r>
            <a:endParaRPr lang="en-US" sz="4000" dirty="0"/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10058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Vehicle to vehicle communication technology - Neousys Technology">
            <a:extLst>
              <a:ext uri="{FF2B5EF4-FFF2-40B4-BE49-F238E27FC236}">
                <a16:creationId xmlns:a16="http://schemas.microsoft.com/office/drawing/2014/main" id="{A491E663-2C82-3C06-EA6C-AA2E2D6B5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 r="5552" b="1"/>
          <a:stretch/>
        </p:blipFill>
        <p:spPr bwMode="auto">
          <a:xfrm>
            <a:off x="-3047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EB58E2-A9A0-481A-8B5B-381B836C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/>
            <a:r>
              <a:rPr lang="en-US" sz="2000" dirty="0"/>
              <a:t>Introduction </a:t>
            </a:r>
          </a:p>
          <a:p>
            <a:pPr marL="457200" lvl="1"/>
            <a:r>
              <a:rPr lang="en-US" sz="2000" dirty="0"/>
              <a:t>Application</a:t>
            </a:r>
          </a:p>
          <a:p>
            <a:pPr marL="457200" lvl="1"/>
            <a:r>
              <a:rPr lang="en-US" sz="2000" dirty="0"/>
              <a:t>Layered architecture </a:t>
            </a:r>
          </a:p>
          <a:p>
            <a:pPr marL="457200" lvl="1"/>
            <a:r>
              <a:rPr lang="en-US" sz="2000" dirty="0"/>
              <a:t>WIFI </a:t>
            </a:r>
            <a:br>
              <a:rPr lang="en-US" sz="2000" dirty="0"/>
            </a:br>
            <a:r>
              <a:rPr lang="en-US" sz="2000" dirty="0"/>
              <a:t>ultrasonic </a:t>
            </a:r>
          </a:p>
          <a:p>
            <a:pPr marL="457200" lvl="1"/>
            <a:r>
              <a:rPr lang="en-US" sz="2000" dirty="0"/>
              <a:t>h bridge </a:t>
            </a:r>
          </a:p>
          <a:p>
            <a:pPr marL="457200" lvl="1"/>
            <a:r>
              <a:rPr lang="en-US" sz="2000" dirty="0"/>
              <a:t>lcd </a:t>
            </a:r>
          </a:p>
          <a:p>
            <a:pPr marL="457200" lvl="1"/>
            <a:r>
              <a:rPr lang="en-US" sz="2000" dirty="0"/>
              <a:t>future features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AEF9944-A4F6-4C59-AEBD-678D6480B8E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9A7046-EDD8-7686-44CF-9E09D1F2DD7F}"/>
              </a:ext>
            </a:extLst>
          </p:cNvPr>
          <p:cNvSpPr/>
          <p:nvPr/>
        </p:nvSpPr>
        <p:spPr>
          <a:xfrm>
            <a:off x="11874285" y="6466476"/>
            <a:ext cx="325731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4</a:t>
            </a: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0744200" cy="61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1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9A7046-EDD8-7686-44CF-9E09D1F2DD7F}"/>
              </a:ext>
            </a:extLst>
          </p:cNvPr>
          <p:cNvSpPr/>
          <p:nvPr/>
        </p:nvSpPr>
        <p:spPr>
          <a:xfrm>
            <a:off x="11874285" y="6466476"/>
            <a:ext cx="325731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4</a:t>
            </a: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44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4C16E8FF-2B54-4E9D-BCBA-CD809F70FB28}"/>
              </a:ext>
            </a:extLst>
          </p:cNvPr>
          <p:cNvSpPr/>
          <p:nvPr/>
        </p:nvSpPr>
        <p:spPr>
          <a:xfrm>
            <a:off x="11833408" y="6466476"/>
            <a:ext cx="407484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lin Sans FB Demi" panose="020E0802020502020306" pitchFamily="34" charset="0"/>
              </a:rPr>
              <a:t>14</a:t>
            </a:r>
            <a:endParaRPr lang="en-US" sz="2000" b="1" cap="none" spc="0" dirty="0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14400"/>
            <a:ext cx="10287000" cy="55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94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HBRIDGE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B7886DF7-FA3D-4AD1-AEC1-578EA3AC8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/>
          </a:p>
        </p:txBody>
      </p:sp>
      <p:pic>
        <p:nvPicPr>
          <p:cNvPr id="6146" name="Picture 2" descr="How V2V and V2X Technology Could Change the Auto World">
            <a:extLst>
              <a:ext uri="{FF2B5EF4-FFF2-40B4-BE49-F238E27FC236}">
                <a16:creationId xmlns:a16="http://schemas.microsoft.com/office/drawing/2014/main" id="{0119D558-E0A7-3C2B-97A4-2E97B1B89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r="3234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3E6055A-DB4A-F206-D12F-176324906383}"/>
              </a:ext>
            </a:extLst>
          </p:cNvPr>
          <p:cNvSpPr>
            <a:spLocks noGrp="1" noChangeAspect="1" noChangeArrowheads="1"/>
          </p:cNvSpPr>
          <p:nvPr>
            <p:ph type="ctrTitle"/>
          </p:nvPr>
        </p:nvSpPr>
        <p:spPr bwMode="auto">
          <a:xfrm>
            <a:off x="890338" y="640080"/>
            <a:ext cx="3734014" cy="35661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sz="5400"/>
              <a:t>H-Bridge 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5ADE4D1-EBF8-C6C3-285A-19BD105F2070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890339" y="4636008"/>
            <a:ext cx="3734014" cy="15727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DF928-9161-2032-267C-F126D6A3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41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4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6DE17-8230-BB38-D559-DA388DBB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proteus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3E48A7-3607-E6DF-2009-2760E6064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18" y="961812"/>
            <a:ext cx="6362562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14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LCD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B7886DF7-FA3D-4AD1-AEC1-578EA3AC8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/>
          </a:p>
        </p:txBody>
      </p:sp>
      <p:pic>
        <p:nvPicPr>
          <p:cNvPr id="6146" name="Picture 2" descr="How V2V and V2X Technology Could Change the Auto World">
            <a:extLst>
              <a:ext uri="{FF2B5EF4-FFF2-40B4-BE49-F238E27FC236}">
                <a16:creationId xmlns:a16="http://schemas.microsoft.com/office/drawing/2014/main" id="{0119D558-E0A7-3C2B-97A4-2E97B1B89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r="3234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75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FUTURE</a:t>
            </a:r>
            <a:br>
              <a:rPr lang="en-US" sz="5400" dirty="0"/>
            </a:br>
            <a:r>
              <a:rPr lang="en-US" sz="5400" dirty="0"/>
              <a:t>FEATURES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B7886DF7-FA3D-4AD1-AEC1-578EA3AC8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/>
          </a:p>
        </p:txBody>
      </p:sp>
      <p:pic>
        <p:nvPicPr>
          <p:cNvPr id="6146" name="Picture 2" descr="How V2V and V2X Technology Could Change the Auto World">
            <a:extLst>
              <a:ext uri="{FF2B5EF4-FFF2-40B4-BE49-F238E27FC236}">
                <a16:creationId xmlns:a16="http://schemas.microsoft.com/office/drawing/2014/main" id="{0119D558-E0A7-3C2B-97A4-2E97B1B89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r="3234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76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5E8F4B-CEEB-8FA7-B331-400461629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5" y="1013092"/>
            <a:ext cx="3217333" cy="21693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87C982-1E37-751F-C482-F95D098EC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32" y="911751"/>
            <a:ext cx="2026839" cy="17734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9DAD05-4096-2939-3ED1-DBC1D7629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95" y="5454080"/>
            <a:ext cx="1932019" cy="390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CCFA6-AFF8-2393-0962-A2FD87EB2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479" y="3543772"/>
            <a:ext cx="2354059" cy="19547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FF3A69-B7FE-1D7B-8CA4-ABAF9FB7B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81" y="2418202"/>
            <a:ext cx="3217333" cy="34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03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B0DD6-D4B7-28AA-E7D9-2ECFD4E34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1192306"/>
            <a:ext cx="3797536" cy="4471344"/>
          </a:xfrm>
          <a:prstGeom prst="rect">
            <a:avLst/>
          </a:prstGeom>
        </p:spPr>
      </p:pic>
      <p:pic>
        <p:nvPicPr>
          <p:cNvPr id="2050" name="Picture 2" descr="Data Security in Connected Vehicles">
            <a:extLst>
              <a:ext uri="{FF2B5EF4-FFF2-40B4-BE49-F238E27FC236}">
                <a16:creationId xmlns:a16="http://schemas.microsoft.com/office/drawing/2014/main" id="{A110E2F7-652C-309D-7CDA-F9BFC4DC6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386" y="1083128"/>
            <a:ext cx="3797536" cy="44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25223E-9AE5-9FBC-D965-67B893DD4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755589"/>
            <a:ext cx="3797536" cy="44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5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Introduction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B7886DF7-FA3D-4AD1-AEC1-578EA3AC8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/>
          </a:p>
        </p:txBody>
      </p:sp>
      <p:sp>
        <p:nvSpPr>
          <p:cNvPr id="615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ow V2V and V2X Technology Could Change the Auto World">
            <a:extLst>
              <a:ext uri="{FF2B5EF4-FFF2-40B4-BE49-F238E27FC236}">
                <a16:creationId xmlns:a16="http://schemas.microsoft.com/office/drawing/2014/main" id="{0119D558-E0A7-3C2B-97A4-2E97B1B89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r="3234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9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BE969-2642-56DD-DFC1-9B8194D95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7559695" cy="5139204"/>
          </a:xfrm>
        </p:spPr>
      </p:pic>
      <p:pic>
        <p:nvPicPr>
          <p:cNvPr id="1026" name="Picture 2" descr="Snow, fog, and ice spotlight ADAS system weakness | Automotive World">
            <a:extLst>
              <a:ext uri="{FF2B5EF4-FFF2-40B4-BE49-F238E27FC236}">
                <a16:creationId xmlns:a16="http://schemas.microsoft.com/office/drawing/2014/main" id="{1238972E-C478-AC0C-F3EB-85118771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812" y="0"/>
            <a:ext cx="3388659" cy="2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ffic Prediction with Machine Learning: How to Forecast Co">
            <a:extLst>
              <a:ext uri="{FF2B5EF4-FFF2-40B4-BE49-F238E27FC236}">
                <a16:creationId xmlns:a16="http://schemas.microsoft.com/office/drawing/2014/main" id="{2D068797-8D0B-AA09-872A-0655E8DA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812" y="2530902"/>
            <a:ext cx="3388659" cy="264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018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C2B55-0E93-C0C8-7906-6F1ED4DF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0" r="1" b="1"/>
          <a:stretch/>
        </p:blipFill>
        <p:spPr>
          <a:xfrm>
            <a:off x="643467" y="2125795"/>
            <a:ext cx="5291666" cy="260640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0CFA0-B538-FA61-0BCB-E0DAC33B1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" r="1" b="20539"/>
          <a:stretch/>
        </p:blipFill>
        <p:spPr>
          <a:xfrm>
            <a:off x="6256865" y="2409383"/>
            <a:ext cx="5291667" cy="203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1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263FD36A-B869-46D7-A4E1-FAA91F31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28" name="Picture 4" descr="Is a V2V Communication System Worth It?">
            <a:extLst>
              <a:ext uri="{FF2B5EF4-FFF2-40B4-BE49-F238E27FC236}">
                <a16:creationId xmlns:a16="http://schemas.microsoft.com/office/drawing/2014/main" id="{CED58A33-9EFD-F9D6-6C6B-CB92BF5B373D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b="75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V2V?">
            <a:extLst>
              <a:ext uri="{FF2B5EF4-FFF2-40B4-BE49-F238E27FC236}">
                <a16:creationId xmlns:a16="http://schemas.microsoft.com/office/drawing/2014/main" id="{DC436345-1999-8F0E-2339-A9A2D6193A7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r="593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عنصر نائب للمحتوى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4"/>
          <p:cNvSpPr/>
          <p:nvPr/>
        </p:nvSpPr>
        <p:spPr>
          <a:xfrm>
            <a:off x="800100" y="1250841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 </a:t>
            </a:r>
            <a:endParaRPr lang="ar-EG" sz="2400" dirty="0">
              <a:solidFill>
                <a:schemeClr val="accent4"/>
              </a:solidFill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3657600" y="304800"/>
            <a:ext cx="365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JhengHei Light" panose="020B0304030504040204" pitchFamily="34" charset="-120"/>
                <a:cs typeface="Times New Roman" panose="02020603050405020304" pitchFamily="18" charset="0"/>
                <a:sym typeface="Lustria"/>
              </a:rPr>
              <a:t>Introduction</a:t>
            </a:r>
            <a:endParaRPr lang="en-US" sz="4000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72" y="1267354"/>
            <a:ext cx="5334000" cy="2316262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609600" y="1382911"/>
            <a:ext cx="464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V2V It’s a way That Vehicles can Communicate with each others depending on Communication Protocol like WI-FI Module Where the Vehicle shared It’s data like (Location , distance , speed and direction ) to another vehicle to avoid the Crush.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3966972" y="3715686"/>
            <a:ext cx="3043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JhengHei Light" panose="020B0304030504040204" pitchFamily="34" charset="-120"/>
                <a:cs typeface="Times New Roman" panose="02020603050405020304" pitchFamily="18" charset="0"/>
                <a:sym typeface="Lustria"/>
              </a:rPr>
              <a:t>Why V2V</a:t>
            </a:r>
            <a:endParaRPr lang="en-US" sz="4000" dirty="0"/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44943"/>
            <a:ext cx="3619500" cy="1896231"/>
          </a:xfrm>
          <a:prstGeom prst="rect">
            <a:avLst/>
          </a:prstGeom>
        </p:spPr>
      </p:pic>
      <p:sp>
        <p:nvSpPr>
          <p:cNvPr id="9" name="مربع نص 8"/>
          <p:cNvSpPr txBox="1"/>
          <p:nvPr/>
        </p:nvSpPr>
        <p:spPr>
          <a:xfrm>
            <a:off x="4495800" y="4678855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V2V application was able to avoid car crashes by 600,000 accident per year.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3657600" y="304800"/>
            <a:ext cx="365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JhengHei Light" panose="020B0304030504040204" pitchFamily="34" charset="-120"/>
                <a:cs typeface="Times New Roman" panose="02020603050405020304" pitchFamily="18" charset="0"/>
                <a:sym typeface="Lustria"/>
              </a:rPr>
              <a:t>Application</a:t>
            </a:r>
            <a:endParaRPr lang="en-US" sz="4000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2089666"/>
            <a:ext cx="5066621" cy="2667000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609600" y="19050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 project is There are two Cars the first one interface with 2 ultrasonic sensors  with LCD and WI-FI Module and the other car receives an distance information from the first one to take an action. </a:t>
            </a:r>
          </a:p>
        </p:txBody>
      </p:sp>
      <p:sp>
        <p:nvSpPr>
          <p:cNvPr id="2" name="مربع نص 1"/>
          <p:cNvSpPr txBox="1"/>
          <p:nvPr/>
        </p:nvSpPr>
        <p:spPr>
          <a:xfrm>
            <a:off x="8438809" y="4953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Optical Avoidance</a:t>
            </a:r>
          </a:p>
        </p:txBody>
      </p:sp>
    </p:spTree>
    <p:extLst>
      <p:ext uri="{BB962C8B-B14F-4D97-AF65-F5344CB8AC3E}">
        <p14:creationId xmlns:p14="http://schemas.microsoft.com/office/powerpoint/2010/main" val="280043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Application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B7886DF7-FA3D-4AD1-AEC1-578EA3AC8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/>
          </a:p>
        </p:txBody>
      </p:sp>
      <p:sp>
        <p:nvSpPr>
          <p:cNvPr id="615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ow V2V and V2X Technology Could Change the Auto World">
            <a:extLst>
              <a:ext uri="{FF2B5EF4-FFF2-40B4-BE49-F238E27FC236}">
                <a16:creationId xmlns:a16="http://schemas.microsoft.com/office/drawing/2014/main" id="{0119D558-E0A7-3C2B-97A4-2E97B1B89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r="3234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13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What is V2V ?">
            <a:extLst>
              <a:ext uri="{FF2B5EF4-FFF2-40B4-BE49-F238E27FC236}">
                <a16:creationId xmlns:a16="http://schemas.microsoft.com/office/drawing/2014/main" id="{A9D59F1D-81ED-74B1-76AD-79CFEDF8094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3" r="11917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6" name="Rectangle 513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APPLICATION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component</a:t>
            </a:r>
            <a:br>
              <a:rPr lang="en-US" sz="2000" dirty="0"/>
            </a:br>
            <a:r>
              <a:rPr lang="en-US" sz="2000" dirty="0"/>
              <a:t>flowchart</a:t>
            </a:r>
            <a:br>
              <a:rPr lang="en-US" sz="2000" dirty="0"/>
            </a:br>
            <a:r>
              <a:rPr lang="en-US" sz="2000" dirty="0"/>
              <a:t>sequence diagram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285750"/>
            <a:endParaRPr lang="en-US" sz="2000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effectLst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AEF9944-A4F6-4C59-AEBD-678D6480B8E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car component&#10;&#10;Description automatically generated">
            <a:extLst>
              <a:ext uri="{FF2B5EF4-FFF2-40B4-BE49-F238E27FC236}">
                <a16:creationId xmlns:a16="http://schemas.microsoft.com/office/drawing/2014/main" id="{E5E4D16C-7680-1E51-6814-75CAE12A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006600"/>
            <a:ext cx="3600450" cy="2840038"/>
          </a:xfrm>
          <a:prstGeom prst="rect">
            <a:avLst/>
          </a:prstGeom>
        </p:spPr>
      </p:pic>
      <p:pic>
        <p:nvPicPr>
          <p:cNvPr id="10" name="Picture 9" descr="A diagram of a car component&#10;&#10;Description automatically generated">
            <a:extLst>
              <a:ext uri="{FF2B5EF4-FFF2-40B4-BE49-F238E27FC236}">
                <a16:creationId xmlns:a16="http://schemas.microsoft.com/office/drawing/2014/main" id="{E3B16791-3B4F-1EF8-C267-2E874B12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850" y="2006600"/>
            <a:ext cx="3536950" cy="2840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latin typeface="+mj-lt"/>
                <a:ea typeface="+mj-ea"/>
                <a:cs typeface="+mj-cs"/>
              </a:rPr>
              <a:t>components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039" name="Date Placeholder 9">
            <a:extLst>
              <a:ext uri="{FF2B5EF4-FFF2-40B4-BE49-F238E27FC236}">
                <a16:creationId xmlns:a16="http://schemas.microsoft.com/office/drawing/2014/main" id="{766358D8-9296-7E8D-F15B-4D8332CB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9E41B7-A2DB-4285-A7A5-A1084718EB55}" type="datetime1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3/15/2024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65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104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latin typeface="+mj-lt"/>
                <a:ea typeface="+mj-ea"/>
                <a:cs typeface="+mj-cs"/>
              </a:rPr>
              <a:t>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7C5D6-8C20-32BD-63E5-948A03B1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2" y="1524756"/>
            <a:ext cx="11007523" cy="4394199"/>
          </a:xfrm>
          <a:prstGeom prst="rect">
            <a:avLst/>
          </a:prstGeom>
        </p:spPr>
      </p:pic>
      <p:sp>
        <p:nvSpPr>
          <p:cNvPr id="1039" name="Date Placeholder 9">
            <a:extLst>
              <a:ext uri="{FF2B5EF4-FFF2-40B4-BE49-F238E27FC236}">
                <a16:creationId xmlns:a16="http://schemas.microsoft.com/office/drawing/2014/main" id="{766358D8-9296-7E8D-F15B-4D8332CB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9E41B7-A2DB-4285-A7A5-A1084718EB55}" type="datetime1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3/15/2024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9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Props1.xml><?xml version="1.0" encoding="utf-8"?>
<ds:datastoreItem xmlns:ds="http://schemas.openxmlformats.org/officeDocument/2006/customXml" ds:itemID="{552330D6-F005-4F15-8FBA-5049BFF093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93A0A0-A69C-47FE-9FE5-21F06181BF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B374A7-2E79-4FEF-822D-2492B9AD90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264</Words>
  <Application>Microsoft Office PowerPoint</Application>
  <PresentationFormat>شاشة عريضة</PresentationFormat>
  <Paragraphs>83</Paragraphs>
  <Slides>32</Slides>
  <Notes>18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32</vt:i4>
      </vt:variant>
    </vt:vector>
  </HeadingPairs>
  <TitlesOfParts>
    <vt:vector size="41" baseType="lpstr">
      <vt:lpstr>Microsoft JhengHei Light</vt:lpstr>
      <vt:lpstr>Arial</vt:lpstr>
      <vt:lpstr>Berlin Sans FB Demi</vt:lpstr>
      <vt:lpstr>Calibri</vt:lpstr>
      <vt:lpstr>Calibri Light</vt:lpstr>
      <vt:lpstr>Lustria</vt:lpstr>
      <vt:lpstr>Meiryo</vt:lpstr>
      <vt:lpstr>Times New Roman</vt:lpstr>
      <vt:lpstr>Office Theme</vt:lpstr>
      <vt:lpstr>V2V</vt:lpstr>
      <vt:lpstr>Agenda</vt:lpstr>
      <vt:lpstr>Introduction</vt:lpstr>
      <vt:lpstr>عرض تقديمي في PowerPoint</vt:lpstr>
      <vt:lpstr>عرض تقديمي في PowerPoint</vt:lpstr>
      <vt:lpstr>Application </vt:lpstr>
      <vt:lpstr>APPLICATION</vt:lpstr>
      <vt:lpstr>components</vt:lpstr>
      <vt:lpstr>components</vt:lpstr>
      <vt:lpstr>Flow chart</vt:lpstr>
      <vt:lpstr>Sequence diagram</vt:lpstr>
      <vt:lpstr>Layered architecture </vt:lpstr>
      <vt:lpstr>Layered architecture  </vt:lpstr>
      <vt:lpstr>V-Model</vt:lpstr>
      <vt:lpstr>WIFI </vt:lpstr>
      <vt:lpstr>H.W Circuit</vt:lpstr>
      <vt:lpstr>ULTRASONIC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HBRIDGE </vt:lpstr>
      <vt:lpstr>H-Bridge </vt:lpstr>
      <vt:lpstr>proteus</vt:lpstr>
      <vt:lpstr>LCD </vt:lpstr>
      <vt:lpstr>FUTURE FEATURES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managment</dc:title>
  <dc:creator>Abd El Rahman Tarek Sayed Sayed Salheen</dc:creator>
  <cp:lastModifiedBy>Sayed Shalby</cp:lastModifiedBy>
  <cp:revision>13</cp:revision>
  <dcterms:created xsi:type="dcterms:W3CDTF">2023-11-20T21:57:47Z</dcterms:created>
  <dcterms:modified xsi:type="dcterms:W3CDTF">2024-03-15T15:00:29Z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